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1" r:id="rId8"/>
    <p:sldId id="262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1ABC"/>
    <a:srgbClr val="4817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F7FD0-82A1-4BAC-A550-88D0D509E50A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1472-9D33-482F-B33A-06A741B4A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83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F7FD0-82A1-4BAC-A550-88D0D509E50A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1472-9D33-482F-B33A-06A741B4A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543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F7FD0-82A1-4BAC-A550-88D0D509E50A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1472-9D33-482F-B33A-06A741B4A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6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F7FD0-82A1-4BAC-A550-88D0D509E50A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1472-9D33-482F-B33A-06A741B4A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554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F7FD0-82A1-4BAC-A550-88D0D509E50A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1472-9D33-482F-B33A-06A741B4A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73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F7FD0-82A1-4BAC-A550-88D0D509E50A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1472-9D33-482F-B33A-06A741B4A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9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F7FD0-82A1-4BAC-A550-88D0D509E50A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1472-9D33-482F-B33A-06A741B4A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39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F7FD0-82A1-4BAC-A550-88D0D509E50A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1472-9D33-482F-B33A-06A741B4A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76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F7FD0-82A1-4BAC-A550-88D0D509E50A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1472-9D33-482F-B33A-06A741B4A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984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F7FD0-82A1-4BAC-A550-88D0D509E50A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1472-9D33-482F-B33A-06A741B4A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474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F7FD0-82A1-4BAC-A550-88D0D509E50A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1472-9D33-482F-B33A-06A741B4A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98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F7FD0-82A1-4BAC-A550-88D0D509E50A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31472-9D33-482F-B33A-06A741B4A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32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8171" y="435006"/>
            <a:ext cx="11093945" cy="2589547"/>
          </a:xfrm>
          <a:solidFill>
            <a:schemeClr val="accent1"/>
          </a:solidFill>
        </p:spPr>
        <p:txBody>
          <a:bodyPr anchor="ctr" anchorCtr="0"/>
          <a:lstStyle/>
          <a:p>
            <a:r>
              <a:rPr lang="en-GB" b="1" dirty="0">
                <a:solidFill>
                  <a:schemeClr val="bg1"/>
                </a:solidFill>
                <a:latin typeface="NTPreCursivefk" panose="03000400000000000000" pitchFamily="66" charset="0"/>
              </a:rPr>
              <a:t>Welcome to Year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5109" y="3459313"/>
            <a:ext cx="5230293" cy="3082106"/>
          </a:xfrm>
        </p:spPr>
        <p:txBody>
          <a:bodyPr>
            <a:noAutofit/>
          </a:bodyPr>
          <a:lstStyle/>
          <a:p>
            <a:r>
              <a:rPr lang="en-GB" sz="3000" dirty="0">
                <a:latin typeface="NTPreCursivefk" panose="03000400000000000000" pitchFamily="66" charset="0"/>
              </a:rPr>
              <a:t>Mark Howes</a:t>
            </a:r>
          </a:p>
          <a:p>
            <a:r>
              <a:rPr lang="en-GB" sz="3000" dirty="0">
                <a:latin typeface="NTPreCursivefk" panose="03000400000000000000" pitchFamily="66" charset="0"/>
              </a:rPr>
              <a:t>Claire McGeown</a:t>
            </a:r>
          </a:p>
          <a:p>
            <a:r>
              <a:rPr lang="en-GB" sz="3000" dirty="0">
                <a:latin typeface="NTPreCursivefk" panose="03000400000000000000" pitchFamily="66" charset="0"/>
              </a:rPr>
              <a:t>Chloe Robinson</a:t>
            </a:r>
          </a:p>
          <a:p>
            <a:r>
              <a:rPr lang="en-GB" sz="3000" dirty="0">
                <a:latin typeface="NTPreCursivefk" panose="03000400000000000000" pitchFamily="66" charset="0"/>
              </a:rPr>
              <a:t>Rachel Ward</a:t>
            </a:r>
          </a:p>
          <a:p>
            <a:r>
              <a:rPr lang="en-GB" sz="3000" dirty="0">
                <a:latin typeface="NTPreCursivefk" panose="03000400000000000000" pitchFamily="66" charset="0"/>
              </a:rPr>
              <a:t>Sarah Welch</a:t>
            </a:r>
          </a:p>
          <a:p>
            <a:r>
              <a:rPr lang="en-GB" sz="3000" dirty="0">
                <a:latin typeface="NTPreCursivefk" panose="03000400000000000000" pitchFamily="66" charset="0"/>
              </a:rPr>
              <a:t>Emma Wilkinson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4659" y="3142732"/>
            <a:ext cx="4344006" cy="37152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171" y="5921992"/>
            <a:ext cx="1533739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500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6535" y="0"/>
            <a:ext cx="1518394" cy="1504204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67072" y="223036"/>
            <a:ext cx="10139464" cy="1058131"/>
          </a:xfrm>
          <a:prstGeom prst="rect">
            <a:avLst/>
          </a:prstGeom>
          <a:solidFill>
            <a:schemeClr val="accent1"/>
          </a:solidFill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bg1"/>
                </a:solidFill>
                <a:latin typeface="NTPreCursivefk" panose="03000400000000000000" pitchFamily="66" charset="0"/>
              </a:rPr>
              <a:t>Organisation of the day</a:t>
            </a:r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267071" y="1504202"/>
            <a:ext cx="11657857" cy="51307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000" dirty="0">
                <a:latin typeface="NTPreCursivefk" panose="03000400000000000000" pitchFamily="66" charset="0"/>
              </a:rPr>
              <a:t>8.45 prompt start </a:t>
            </a:r>
          </a:p>
          <a:p>
            <a:r>
              <a:rPr lang="en-GB" sz="3000" dirty="0">
                <a:latin typeface="NTPreCursivefk" panose="03000400000000000000" pitchFamily="66" charset="0"/>
              </a:rPr>
              <a:t>3.20 finish </a:t>
            </a:r>
          </a:p>
          <a:p>
            <a:r>
              <a:rPr lang="en-GB" sz="3000" dirty="0">
                <a:latin typeface="NTPreCursivefk" panose="03000400000000000000" pitchFamily="66" charset="0"/>
              </a:rPr>
              <a:t>Mornings -  core subjects (Reading, Maths &amp; Grammar/Writing)</a:t>
            </a:r>
          </a:p>
          <a:p>
            <a:r>
              <a:rPr lang="en-GB" sz="3000" dirty="0">
                <a:latin typeface="NTPreCursivefk" panose="03000400000000000000" pitchFamily="66" charset="0"/>
              </a:rPr>
              <a:t>Wider Curriculum – Four topics (History/Geography) throughout the year as well as Computing, D.T., Science, Art, R.E., Music, P.S.H.E., French &amp; P.E.</a:t>
            </a:r>
          </a:p>
          <a:p>
            <a:r>
              <a:rPr lang="en-GB" sz="3000" dirty="0">
                <a:latin typeface="NTPreCursivefk" panose="03000400000000000000" pitchFamily="66" charset="0"/>
              </a:rPr>
              <a:t>Break - healthy snack </a:t>
            </a:r>
          </a:p>
          <a:p>
            <a:r>
              <a:rPr lang="en-GB" sz="3000">
                <a:latin typeface="NTPreCursivefk" panose="03000400000000000000" pitchFamily="66" charset="0"/>
              </a:rPr>
              <a:t>Water bottles</a:t>
            </a:r>
            <a:endParaRPr lang="en-GB" sz="3000" dirty="0">
              <a:latin typeface="NTPreCursivefk" panose="03000400000000000000" pitchFamily="66" charset="0"/>
            </a:endParaRPr>
          </a:p>
          <a:p>
            <a:r>
              <a:rPr lang="en-GB" sz="3000" dirty="0">
                <a:latin typeface="NTPreCursivefk" panose="03000400000000000000" pitchFamily="66" charset="0"/>
              </a:rPr>
              <a:t>P.E. days – Tuesday &amp; Friday</a:t>
            </a:r>
          </a:p>
          <a:p>
            <a:r>
              <a:rPr lang="en-GB" sz="3000" dirty="0">
                <a:latin typeface="NTPreCursivefk" panose="03000400000000000000" pitchFamily="66" charset="0"/>
              </a:rPr>
              <a:t>Swimming: compulsory and each class will experience 18 weeks of swimming lessons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1190" y="5807655"/>
            <a:ext cx="1533739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222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6535" y="0"/>
            <a:ext cx="1518394" cy="1504204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831124" y="223036"/>
            <a:ext cx="9575411" cy="1058131"/>
          </a:xfrm>
          <a:prstGeom prst="rect">
            <a:avLst/>
          </a:prstGeom>
          <a:solidFill>
            <a:schemeClr val="accent1"/>
          </a:solidFill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bg1"/>
                </a:solidFill>
                <a:latin typeface="NTPreCursivefk" panose="03000400000000000000" pitchFamily="66" charset="0"/>
              </a:rPr>
              <a:t>Expectations</a:t>
            </a:r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831124" y="1727240"/>
            <a:ext cx="10515600" cy="485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000" dirty="0">
                <a:latin typeface="NTPreCursivefk" panose="03000400000000000000" pitchFamily="66" charset="0"/>
              </a:rPr>
              <a:t>Uniforms/footwear</a:t>
            </a:r>
          </a:p>
          <a:p>
            <a:r>
              <a:rPr lang="en-GB" sz="3000" dirty="0">
                <a:latin typeface="NTPreCursivefk" panose="03000400000000000000" pitchFamily="66" charset="0"/>
              </a:rPr>
              <a:t>P.E. kit (earrings)</a:t>
            </a:r>
          </a:p>
          <a:p>
            <a:r>
              <a:rPr lang="en-GB" sz="3000" dirty="0">
                <a:latin typeface="NTPreCursivefk" panose="03000400000000000000" pitchFamily="66" charset="0"/>
              </a:rPr>
              <a:t>Toys/nail varnish/make up</a:t>
            </a:r>
          </a:p>
          <a:p>
            <a:r>
              <a:rPr lang="en-GB" sz="3000" dirty="0">
                <a:latin typeface="NTPreCursivefk" panose="03000400000000000000" pitchFamily="66" charset="0"/>
              </a:rPr>
              <a:t>Behaviour</a:t>
            </a:r>
          </a:p>
          <a:p>
            <a:pPr marL="0" indent="0">
              <a:buNone/>
            </a:pPr>
            <a:endParaRPr lang="en-GB" sz="3000" dirty="0">
              <a:latin typeface="NTPreCursivefk" panose="03000400000000000000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124" y="5807655"/>
            <a:ext cx="1533739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975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6535" y="0"/>
            <a:ext cx="1518394" cy="1504204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831124" y="223036"/>
            <a:ext cx="9575411" cy="1058131"/>
          </a:xfrm>
          <a:prstGeom prst="rect">
            <a:avLst/>
          </a:prstGeom>
          <a:solidFill>
            <a:schemeClr val="accent1"/>
          </a:solidFill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bg1"/>
                </a:solidFill>
                <a:latin typeface="NTPreCursivefk" panose="03000400000000000000" pitchFamily="66" charset="0"/>
              </a:rPr>
              <a:t>Other key information</a:t>
            </a:r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831124" y="1727240"/>
            <a:ext cx="10515600" cy="485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000" dirty="0">
                <a:latin typeface="NTPreCursivefk" panose="03000400000000000000" pitchFamily="66" charset="0"/>
              </a:rPr>
              <a:t>Rewards and behaviour – next slide</a:t>
            </a:r>
          </a:p>
          <a:p>
            <a:r>
              <a:rPr lang="en-GB" sz="3000" dirty="0">
                <a:latin typeface="NTPreCursivefk" panose="03000400000000000000" pitchFamily="66" charset="0"/>
              </a:rPr>
              <a:t>Curriculum newsletter</a:t>
            </a:r>
          </a:p>
          <a:p>
            <a:r>
              <a:rPr lang="en-GB" sz="3000" dirty="0">
                <a:latin typeface="NTPreCursivefk" panose="03000400000000000000" pitchFamily="66" charset="0"/>
              </a:rPr>
              <a:t>Home learning expectations – spelling, reading &amp; times tables</a:t>
            </a:r>
          </a:p>
          <a:p>
            <a:r>
              <a:rPr lang="en-GB" sz="3000" dirty="0">
                <a:latin typeface="NTPreCursivefk" panose="03000400000000000000" pitchFamily="66" charset="0"/>
              </a:rPr>
              <a:t>Open door policy – meetings and email </a:t>
            </a:r>
          </a:p>
          <a:p>
            <a:r>
              <a:rPr lang="en-GB" sz="3000" dirty="0">
                <a:latin typeface="NTPreCursivefk" panose="03000400000000000000" pitchFamily="66" charset="0"/>
              </a:rPr>
              <a:t>School Comms – please ensure we have an email address to avoid missing vital communications from the school</a:t>
            </a:r>
          </a:p>
          <a:p>
            <a:r>
              <a:rPr lang="en-GB" sz="3000" dirty="0">
                <a:latin typeface="NTPreCursivefk" panose="03000400000000000000" pitchFamily="66" charset="0"/>
              </a:rPr>
              <a:t>Please bring School book bags in </a:t>
            </a:r>
            <a:r>
              <a:rPr lang="en-GB" sz="3000" b="1" u="sng" dirty="0">
                <a:latin typeface="NTPreCursivefk" panose="03000400000000000000" pitchFamily="66" charset="0"/>
              </a:rPr>
              <a:t>every</a:t>
            </a:r>
            <a:r>
              <a:rPr lang="en-GB" sz="3000" dirty="0">
                <a:latin typeface="NTPreCursivefk" panose="03000400000000000000" pitchFamily="66" charset="0"/>
              </a:rPr>
              <a:t> Monday at least. </a:t>
            </a:r>
          </a:p>
          <a:p>
            <a:endParaRPr lang="en-GB" sz="3000" dirty="0">
              <a:latin typeface="NTPreCursivefk" panose="03000400000000000000" pitchFamily="66" charset="0"/>
            </a:endParaRPr>
          </a:p>
          <a:p>
            <a:endParaRPr lang="en-GB" sz="3000" dirty="0">
              <a:latin typeface="NTPreCursivefk" panose="03000400000000000000" pitchFamily="66" charset="0"/>
            </a:endParaRPr>
          </a:p>
          <a:p>
            <a:pPr marL="0" indent="0">
              <a:buNone/>
            </a:pPr>
            <a:endParaRPr lang="en-GB" sz="3000" dirty="0">
              <a:latin typeface="NTPreCursivefk" panose="03000400000000000000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124" y="5807655"/>
            <a:ext cx="1533739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238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756" y="0"/>
            <a:ext cx="8956486" cy="6868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065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345" y="0"/>
            <a:ext cx="9115603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3355" y="6079059"/>
            <a:ext cx="2019582" cy="63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053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6535" y="0"/>
            <a:ext cx="1518394" cy="1504204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831124" y="223036"/>
            <a:ext cx="9575411" cy="1058131"/>
          </a:xfrm>
          <a:prstGeom prst="rect">
            <a:avLst/>
          </a:prstGeom>
          <a:solidFill>
            <a:schemeClr val="accent1"/>
          </a:solidFill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bg1"/>
                </a:solidFill>
                <a:latin typeface="NTPreCursivefk" panose="03000400000000000000" pitchFamily="66" charset="0"/>
              </a:rPr>
              <a:t>Finally…</a:t>
            </a:r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831124" y="1727240"/>
            <a:ext cx="10515600" cy="485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3000" dirty="0">
              <a:latin typeface="NTPreCursivefk" panose="03000400000000000000" pitchFamily="66" charset="0"/>
            </a:endParaRPr>
          </a:p>
          <a:p>
            <a:pPr marL="0" indent="0" algn="ctr">
              <a:buNone/>
            </a:pPr>
            <a:endParaRPr lang="en-GB" sz="3000" dirty="0">
              <a:latin typeface="NTPreCursivefk" panose="03000400000000000000" pitchFamily="66" charset="0"/>
            </a:endParaRPr>
          </a:p>
          <a:p>
            <a:pPr marL="0" indent="0" algn="ctr">
              <a:buNone/>
            </a:pPr>
            <a:r>
              <a:rPr lang="en-GB" sz="5000" dirty="0">
                <a:latin typeface="NTPreCursivefk" panose="03000400000000000000" pitchFamily="66" charset="0"/>
              </a:rPr>
              <a:t>Any questions?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124" y="5807655"/>
            <a:ext cx="1533739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585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588505-c920-4578-9c94-9d1845798b2f">
      <Terms xmlns="http://schemas.microsoft.com/office/infopath/2007/PartnerControls"/>
    </lcf76f155ced4ddcb4097134ff3c332f>
    <TaxCatchAll xmlns="af1c2bd1-002c-46b0-ade6-4b08e69701e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46E8339A17F84E8D6F40FBB3804A7E" ma:contentTypeVersion="18" ma:contentTypeDescription="Create a new document." ma:contentTypeScope="" ma:versionID="22496e44affd257727e1c4c98fb41de3">
  <xsd:schema xmlns:xsd="http://www.w3.org/2001/XMLSchema" xmlns:xs="http://www.w3.org/2001/XMLSchema" xmlns:p="http://schemas.microsoft.com/office/2006/metadata/properties" xmlns:ns2="e7588505-c920-4578-9c94-9d1845798b2f" xmlns:ns3="af1c2bd1-002c-46b0-ade6-4b08e69701ec" targetNamespace="http://schemas.microsoft.com/office/2006/metadata/properties" ma:root="true" ma:fieldsID="a344c5f80b3e8da537b03629e2acc719" ns2:_="" ns3:_="">
    <xsd:import namespace="e7588505-c920-4578-9c94-9d1845798b2f"/>
    <xsd:import namespace="af1c2bd1-002c-46b0-ade6-4b08e69701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588505-c920-4578-9c94-9d1845798b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44b3845-947e-4f19-bbe4-21688f7fdb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1c2bd1-002c-46b0-ade6-4b08e69701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28ff211-6eec-40eb-bf6d-e5b4aa7a1bca}" ma:internalName="TaxCatchAll" ma:showField="CatchAllData" ma:web="af1c2bd1-002c-46b0-ade6-4b08e69701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4DA279-812C-4358-BC40-0F8CB0B1BC66}">
  <ds:schemaRefs>
    <ds:schemaRef ds:uri="http://schemas.microsoft.com/office/2006/metadata/properties"/>
    <ds:schemaRef ds:uri="http://schemas.microsoft.com/office/infopath/2007/PartnerControls"/>
    <ds:schemaRef ds:uri="e7588505-c920-4578-9c94-9d1845798b2f"/>
    <ds:schemaRef ds:uri="af1c2bd1-002c-46b0-ade6-4b08e69701ec"/>
  </ds:schemaRefs>
</ds:datastoreItem>
</file>

<file path=customXml/itemProps2.xml><?xml version="1.0" encoding="utf-8"?>
<ds:datastoreItem xmlns:ds="http://schemas.openxmlformats.org/officeDocument/2006/customXml" ds:itemID="{69CBD9B7-9757-44FE-A813-0D22A14619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198F8E-723E-407C-A35A-0553FD7B12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588505-c920-4578-9c94-9d1845798b2f"/>
    <ds:schemaRef ds:uri="af1c2bd1-002c-46b0-ade6-4b08e69701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15860</TotalTime>
  <Words>194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Welcome to Year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Year 5</dc:title>
  <dc:creator>Claire McGeown</dc:creator>
  <cp:lastModifiedBy>Claire McGeown</cp:lastModifiedBy>
  <cp:revision>19</cp:revision>
  <dcterms:created xsi:type="dcterms:W3CDTF">2021-09-19T19:50:19Z</dcterms:created>
  <dcterms:modified xsi:type="dcterms:W3CDTF">2023-09-21T15:16:23Z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0x0101005346E8339A17F84E8D6F40FBB3804A7E</vt:lpwstr>
  </property>
</Properties>
</file>